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sldIdLst>
    <p:sldId id="256" r:id="rId2"/>
    <p:sldId id="261" r:id="rId3"/>
    <p:sldId id="264" r:id="rId4"/>
    <p:sldId id="265" r:id="rId5"/>
    <p:sldId id="257" r:id="rId6"/>
    <p:sldId id="258" r:id="rId7"/>
    <p:sldId id="259" r:id="rId8"/>
    <p:sldId id="260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4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Friday, August 28, 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2517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54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792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7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97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205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2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9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330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906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Friday, August 28, 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11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Friday, August 28, 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115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71" r:id="rId6"/>
    <p:sldLayoutId id="2147483776" r:id="rId7"/>
    <p:sldLayoutId id="2147483772" r:id="rId8"/>
    <p:sldLayoutId id="2147483773" r:id="rId9"/>
    <p:sldLayoutId id="2147483774" r:id="rId10"/>
    <p:sldLayoutId id="21474837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en.wikipedia.org/wiki/Risk_parity" TargetMode="Externa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jpg"/><Relationship Id="rId5" Type="http://schemas.openxmlformats.org/officeDocument/2006/relationships/hyperlink" Target="https://pixabay.com/en/money-home-coin-investment-2724235/" TargetMode="External"/><Relationship Id="rId4" Type="http://schemas.openxmlformats.org/officeDocument/2006/relationships/image" Target="../media/image3.jp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hyperlink" Target="https://creativecommons.org/licenses/by-nd/3.0/" TargetMode="External"/><Relationship Id="rId5" Type="http://schemas.openxmlformats.org/officeDocument/2006/relationships/hyperlink" Target="https://journalistsresource.org/chris-brignola-392/" TargetMode="Externa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://www.finsmes.com/2019/04/the-importance-of-tax-planning.html" TargetMode="Externa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hyperlink" Target="https://www.thebalance.com/general-obligation-vs-revenue-municipal-bonds-357926" TargetMode="External"/><Relationship Id="rId4" Type="http://schemas.openxmlformats.org/officeDocument/2006/relationships/hyperlink" Target="https://www.hrblock.com/tax-center/irs/tax-reform/tax-cuts-and-jobs-a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3">
            <a:extLst>
              <a:ext uri="{FF2B5EF4-FFF2-40B4-BE49-F238E27FC236}">
                <a16:creationId xmlns:a16="http://schemas.microsoft.com/office/drawing/2014/main" id="{E76424EA-2FE7-47E5-99E5-7EDD3063F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DE466F-DD29-461C-9FD4-11BC57AD3A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11" r="1" b="1"/>
          <a:stretch/>
        </p:blipFill>
        <p:spPr>
          <a:xfrm>
            <a:off x="20" y="10"/>
            <a:ext cx="12191980" cy="6857990"/>
          </a:xfrm>
          <a:custGeom>
            <a:avLst/>
            <a:gdLst/>
            <a:ahLst/>
            <a:cxnLst/>
            <a:rect l="l" t="t" r="r" b="b"/>
            <a:pathLst>
              <a:path w="7448551" h="6858000">
                <a:moveTo>
                  <a:pt x="0" y="0"/>
                </a:moveTo>
                <a:lnTo>
                  <a:pt x="7448551" y="0"/>
                </a:lnTo>
                <a:lnTo>
                  <a:pt x="744855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 useBgFill="1">
        <p:nvSpPr>
          <p:cNvPr id="25" name="Rectangle 15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4345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C976B-7AA7-48B7-8AE3-2AA232967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4" y="1051551"/>
            <a:ext cx="3565524" cy="2384898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2019 Tax Return Information For Mr. &amp; Mrs. Smith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ADC4C1-85C2-43FF-BE98-9CF136A178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569008"/>
            <a:ext cx="3565525" cy="1731656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tx1">
                    <a:alpha val="60000"/>
                  </a:schemeClr>
                </a:solidFill>
              </a:rPr>
              <a:t>By: Gil Benamor</a:t>
            </a:r>
          </a:p>
          <a:p>
            <a:r>
              <a:rPr lang="en-US" sz="2000">
                <a:solidFill>
                  <a:schemeClr val="tx1">
                    <a:alpha val="60000"/>
                  </a:schemeClr>
                </a:solidFill>
              </a:rPr>
              <a:t>Tax4001 </a:t>
            </a:r>
          </a:p>
          <a:p>
            <a:r>
              <a:rPr lang="en-US" sz="2000">
                <a:solidFill>
                  <a:schemeClr val="tx1">
                    <a:alpha val="60000"/>
                  </a:schemeClr>
                </a:solidFill>
              </a:rPr>
              <a:t>August 26</a:t>
            </a:r>
            <a:r>
              <a:rPr lang="en-US" sz="2000" baseline="30000">
                <a:solidFill>
                  <a:schemeClr val="tx1">
                    <a:alpha val="60000"/>
                  </a:schemeClr>
                </a:solidFill>
              </a:rPr>
              <a:t>th, 2020</a:t>
            </a:r>
            <a:endParaRPr lang="en-US" sz="2000">
              <a:solidFill>
                <a:schemeClr val="tx1">
                  <a:alpha val="60000"/>
                </a:schemeClr>
              </a:solidFill>
            </a:endParaRPr>
          </a:p>
        </p:txBody>
      </p:sp>
      <p:grpSp>
        <p:nvGrpSpPr>
          <p:cNvPr id="26" name="Group 17">
            <a:extLst>
              <a:ext uri="{FF2B5EF4-FFF2-40B4-BE49-F238E27FC236}">
                <a16:creationId xmlns:a16="http://schemas.microsoft.com/office/drawing/2014/main" id="{4592A8CB-0B0A-43A5-86F4-712B0C469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41850" y="444676"/>
            <a:ext cx="667802" cy="631474"/>
            <a:chOff x="10478914" y="1506691"/>
            <a:chExt cx="667802" cy="631474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C63B2AC-3D19-416D-A37F-2DDA8A3651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Oval 19">
              <a:extLst>
                <a:ext uri="{FF2B5EF4-FFF2-40B4-BE49-F238E27FC236}">
                  <a16:creationId xmlns:a16="http://schemas.microsoft.com/office/drawing/2014/main" id="{8A474391-1271-45F9-A39C-8641371AB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4520CD9-5C02-4804-B8B5-9D167FDA9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AEC842D-C905-4DEA-B1C3-CA51995C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21219" y="5433223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7DEAC6E-888A-45E3-A955-1FBF8F542B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14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9333">
        <p159:morph option="byObject"/>
      </p:transition>
    </mc:Choice>
    <mc:Fallback>
      <p:transition spd="slow" advTm="93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F4E5-3F7B-4A41-8550-C1BB99C13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ACCF6-C05F-4E39-8DA6-7A4749078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201" y="1439187"/>
            <a:ext cx="6992937" cy="5100369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00">
                    <a:alpha val="60000"/>
                  </a:srgbClr>
                </a:solidFill>
              </a:rPr>
              <a:t>Corporate bonds: </a:t>
            </a:r>
            <a:r>
              <a:rPr lang="en-US" dirty="0">
                <a:solidFill>
                  <a:srgbClr val="FFFF00">
                    <a:alpha val="60000"/>
                  </a:srgbClr>
                </a:solidFill>
              </a:rPr>
              <a:t>Delivers decent returns with lower risk than stocks.</a:t>
            </a:r>
          </a:p>
          <a:p>
            <a:pPr marL="0" indent="0">
              <a:buNone/>
            </a:pPr>
            <a:endParaRPr lang="en-US" dirty="0">
              <a:solidFill>
                <a:srgbClr val="FFFF00">
                  <a:alpha val="60000"/>
                </a:srgbClr>
              </a:solidFill>
            </a:endParaRPr>
          </a:p>
          <a:p>
            <a:r>
              <a:rPr lang="en-US" b="1" dirty="0">
                <a:solidFill>
                  <a:schemeClr val="accent1"/>
                </a:solidFill>
              </a:rPr>
              <a:t>High-dividend stocks: </a:t>
            </a:r>
            <a:r>
              <a:rPr lang="en-US" dirty="0">
                <a:solidFill>
                  <a:schemeClr val="accent1"/>
                </a:solidFill>
              </a:rPr>
              <a:t>Presents a possibility of high returns with greater risk.</a:t>
            </a: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r>
              <a:rPr lang="en-US" b="1" dirty="0">
                <a:solidFill>
                  <a:schemeClr val="accent3">
                    <a:lumMod val="40000"/>
                    <a:lumOff val="60000"/>
                    <a:alpha val="60000"/>
                  </a:schemeClr>
                </a:solidFill>
              </a:rPr>
              <a:t>Municipal (muni) bonds: </a:t>
            </a:r>
            <a:r>
              <a:rPr lang="en-US" dirty="0">
                <a:solidFill>
                  <a:schemeClr val="accent3">
                    <a:lumMod val="40000"/>
                    <a:lumOff val="60000"/>
                    <a:alpha val="60000"/>
                  </a:schemeClr>
                </a:solidFill>
              </a:rPr>
              <a:t>Yields in lower rate of return, but has virtually zero risk. Investing in Muni bonds also helps to build upon your city or state..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F47954-EEFE-48BC-A3F3-87CF0D9EA7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49538" y="1562016"/>
            <a:ext cx="3962304" cy="22281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0A9952-2A0F-48F6-A75C-F36B9A485F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49538" y="3862643"/>
            <a:ext cx="3962304" cy="22281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5F9DDF-722C-4CF9-81BB-E113C3A8636E}"/>
              </a:ext>
            </a:extLst>
          </p:cNvPr>
          <p:cNvSpPr txBox="1"/>
          <p:nvPr/>
        </p:nvSpPr>
        <p:spPr>
          <a:xfrm>
            <a:off x="685897" y="6308724"/>
            <a:ext cx="39623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s://en.wikipedia.org/wiki/Risk_parity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-sa/3.0/"/>
              </a:rPr>
              <a:t>CC BY-SA</a:t>
            </a:r>
            <a:endParaRPr lang="en-US" sz="9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833C697-6E65-4274-8F57-E21F841FFA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97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9807">
        <p:fade/>
      </p:transition>
    </mc:Choice>
    <mc:Fallback>
      <p:transition spd="med" advTm="898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C9922-F91A-4AAC-84A9-EEC6A8A0B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629820"/>
          </a:xfrm>
        </p:spPr>
        <p:txBody>
          <a:bodyPr/>
          <a:lstStyle/>
          <a:p>
            <a:r>
              <a:rPr lang="en-US" dirty="0"/>
              <a:t>Municipal Bonds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563D2-21DF-4910-9EAD-DF4A9C19E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075151"/>
            <a:ext cx="5437186" cy="284417"/>
          </a:xfrm>
        </p:spPr>
        <p:txBody>
          <a:bodyPr/>
          <a:lstStyle/>
          <a:p>
            <a:r>
              <a:rPr lang="en-US" dirty="0"/>
              <a:t>General Obligation Muni Bonds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44D4F-DB3A-44F5-BF97-8BB146100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548" y="1704971"/>
            <a:ext cx="5429114" cy="4479261"/>
          </a:xfrm>
        </p:spPr>
        <p:txBody>
          <a:bodyPr>
            <a:noAutofit/>
          </a:bodyPr>
          <a:lstStyle/>
          <a:p>
            <a:r>
              <a:rPr lang="en-US" sz="2000" dirty="0"/>
              <a:t>Bonds that repay their share holders through taxes with low interest rates.</a:t>
            </a:r>
          </a:p>
          <a:p>
            <a:r>
              <a:rPr lang="en-US" sz="2000" dirty="0"/>
              <a:t>Limited and unlimited tax general obligation bonds</a:t>
            </a:r>
          </a:p>
          <a:p>
            <a:r>
              <a:rPr lang="en-US" sz="2000" dirty="0"/>
              <a:t>Unlimited tax can often use sales taxes, property taxes, etc. to repay bonds, as well as interest owed to investors</a:t>
            </a:r>
          </a:p>
          <a:p>
            <a:r>
              <a:rPr lang="en-US" sz="2000" dirty="0"/>
              <a:t>Example- </a:t>
            </a:r>
          </a:p>
          <a:p>
            <a:r>
              <a:rPr lang="en-US" sz="2000" dirty="0"/>
              <a:t>A town might pass a bond to  build a bridge and agree to a one cent increase in sales tax for every $1 generated within the city limits for 5 years to pay for the debt. (</a:t>
            </a:r>
            <a:r>
              <a:rPr lang="en-US" sz="2000" dirty="0" err="1"/>
              <a:t>Limitied</a:t>
            </a:r>
            <a:r>
              <a:rPr lang="en-US" sz="2000" dirty="0"/>
              <a:t>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F71C48-29D4-4C20-A8B7-E2722A5F1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3" y="1075151"/>
            <a:ext cx="5436392" cy="284417"/>
          </a:xfrm>
        </p:spPr>
        <p:txBody>
          <a:bodyPr/>
          <a:lstStyle/>
          <a:p>
            <a:r>
              <a:rPr lang="en-US" dirty="0"/>
              <a:t>Revenue Muni Bonds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EA6274-0C03-4B86-AE50-7F70ADFDD6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2" y="1671223"/>
            <a:ext cx="5436391" cy="2154820"/>
          </a:xfrm>
        </p:spPr>
        <p:txBody>
          <a:bodyPr>
            <a:noAutofit/>
          </a:bodyPr>
          <a:lstStyle/>
          <a:p>
            <a:r>
              <a:rPr lang="en-US" sz="1800" dirty="0"/>
              <a:t>Generates capital through ticket sales, bills, tolls, etc. </a:t>
            </a:r>
          </a:p>
          <a:p>
            <a:r>
              <a:rPr lang="en-US" sz="1800" dirty="0"/>
              <a:t>These bonds are issued by municipality and is backed by a specific stream of revenue.</a:t>
            </a:r>
          </a:p>
          <a:p>
            <a:r>
              <a:rPr lang="en-US" sz="1800" dirty="0"/>
              <a:t>Pays to build city stadiums, convention centers, airports, etc. </a:t>
            </a:r>
          </a:p>
          <a:p>
            <a:r>
              <a:rPr lang="en-US" sz="1800" dirty="0"/>
              <a:t>Builds infrastructure for your city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66E7C6-21CE-4910-A8CF-4FE912737A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212022" y="4403725"/>
            <a:ext cx="5338294" cy="1905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06A6C90-242D-4D67-9CD7-BACFD88AE1F1}"/>
              </a:ext>
            </a:extLst>
          </p:cNvPr>
          <p:cNvSpPr txBox="1"/>
          <p:nvPr/>
        </p:nvSpPr>
        <p:spPr>
          <a:xfrm>
            <a:off x="6212022" y="6308725"/>
            <a:ext cx="53382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journalistsresource.org/chris-brignola-392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d/3.0/"/>
              </a:rPr>
              <a:t>CC BY-ND</a:t>
            </a:r>
            <a:endParaRPr lang="en-US" sz="90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3C4366D-27F9-4462-B88E-CF6F1AEB0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307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6442">
        <p:fade/>
      </p:transition>
    </mc:Choice>
    <mc:Fallback>
      <p:transition spd="med" advTm="364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57B2C-0C13-418B-834A-25398BD6D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535354"/>
          </a:xfrm>
        </p:spPr>
        <p:txBody>
          <a:bodyPr/>
          <a:lstStyle/>
          <a:p>
            <a:r>
              <a:rPr lang="en-US" dirty="0"/>
              <a:t>Tax strategies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77222-926C-4220-ADDE-2058ABC51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2791" y="1084629"/>
            <a:ext cx="3042620" cy="286971"/>
          </a:xfrm>
        </p:spPr>
        <p:txBody>
          <a:bodyPr/>
          <a:lstStyle/>
          <a:p>
            <a:r>
              <a:rPr lang="en-US" dirty="0"/>
              <a:t>Conversion strategy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93A512-4303-4DBB-BD9F-5B1497A98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2791" y="1619983"/>
            <a:ext cx="5429114" cy="25790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This strategy exploits the changes in taxation across different activities.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Pertains to investment planning and the benefits of investing in assets with preferential taxed income.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3C79CB-A9CE-48B3-9D6A-B2FAB4FDB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93925" y="1084629"/>
            <a:ext cx="3505150" cy="34368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Implicit taxes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9A0269-3DAF-4932-92D1-2097A4F9A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99419" y="1619983"/>
            <a:ext cx="4248994" cy="4348246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3">
                    <a:lumMod val="60000"/>
                    <a:lumOff val="40000"/>
                    <a:alpha val="60000"/>
                  </a:schemeClr>
                </a:solidFill>
              </a:rPr>
              <a:t>These taxes increase the costs associated with the activities that are supported by tax advantages, which reduced the advantages of the conversion strategy.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3">
                    <a:lumMod val="60000"/>
                    <a:lumOff val="40000"/>
                    <a:alpha val="60000"/>
                  </a:schemeClr>
                </a:solidFill>
              </a:rPr>
              <a:t>May lessen municipal bond investments by lowering pre-tax rate of return on investment.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DA9B4EC-1576-4F70-A734-66DAF8510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436668" y="4030746"/>
            <a:ext cx="4248994" cy="22779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C22953A-C71A-494A-B746-070AD37B5B34}"/>
              </a:ext>
            </a:extLst>
          </p:cNvPr>
          <p:cNvSpPr txBox="1"/>
          <p:nvPr/>
        </p:nvSpPr>
        <p:spPr>
          <a:xfrm>
            <a:off x="3417080" y="6453300"/>
            <a:ext cx="185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www.finsmes.com/2019/04/the-importance-of-tax-planning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c-nd/3.0/"/>
              </a:rPr>
              <a:t>CC BY-NC-ND</a:t>
            </a:r>
            <a:endParaRPr lang="en-US" sz="900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74319A69-4AF4-4806-B3B1-0EAF342EAF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10490"/>
      </p:ext>
    </p:extLst>
  </p:cSld>
  <p:clrMapOvr>
    <a:masterClrMapping/>
  </p:clrMapOvr>
  <p:transition spd="slow" advTm="66991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A8EB1-5375-4E08-B022-86CBD0AB1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4370459" cy="693898"/>
          </a:xfrm>
        </p:spPr>
        <p:txBody>
          <a:bodyPr>
            <a:normAutofit fontScale="90000"/>
          </a:bodyPr>
          <a:lstStyle/>
          <a:p>
            <a:r>
              <a:rPr lang="en-US" dirty="0"/>
              <a:t>Form 1040 and Schedule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3A4A5-0691-4C10-BCAF-578EC2E6B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780" y="549275"/>
            <a:ext cx="5545137" cy="1842352"/>
          </a:xfrm>
        </p:spPr>
        <p:txBody>
          <a:bodyPr>
            <a:normAutofit/>
          </a:bodyPr>
          <a:lstStyle/>
          <a:p>
            <a:r>
              <a:rPr lang="en-US" sz="2000" b="1" u="sng" dirty="0"/>
              <a:t>Form1040</a:t>
            </a:r>
            <a:r>
              <a:rPr lang="en-US" sz="2000" dirty="0"/>
              <a:t>- This is the necessary form for U.S. taxpayers to file an annual income tax return.</a:t>
            </a:r>
          </a:p>
          <a:p>
            <a:r>
              <a:rPr lang="en-US" sz="2000" b="1" u="sng" dirty="0"/>
              <a:t>Schedule A- </a:t>
            </a:r>
            <a:r>
              <a:rPr lang="en-US" sz="2000" dirty="0"/>
              <a:t>This form is an extension of form 1040, that figures your itemized deductions.</a:t>
            </a:r>
            <a:endParaRPr lang="en-US" sz="2000" b="1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5D5EE-0CC0-4379-A239-B2BEABCE2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02" y="2391626"/>
            <a:ext cx="3335075" cy="42110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548F0-7896-46FE-BACF-581D84C8D8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78" y="2391626"/>
            <a:ext cx="3256024" cy="42110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EEF862-C572-46F1-A0EA-052230EE4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843" y="2391627"/>
            <a:ext cx="3838074" cy="4211053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CD8E83C-7D1A-4525-900E-889C1FEA76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797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37278">
        <p15:prstTrans prst="crush"/>
      </p:transition>
    </mc:Choice>
    <mc:Fallback>
      <p:transition spd="slow" advTm="372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4C088-BD0C-4F99-8400-B5EEF26A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41982"/>
            <a:ext cx="11091600" cy="846388"/>
          </a:xfrm>
        </p:spPr>
        <p:txBody>
          <a:bodyPr>
            <a:normAutofit fontScale="90000"/>
          </a:bodyPr>
          <a:lstStyle/>
          <a:p>
            <a:r>
              <a:rPr lang="en-US" dirty="0"/>
              <a:t>Itemized Deductions or Standard deduction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4EDB2-4D03-4B47-BB02-CF521F378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058780"/>
            <a:ext cx="2108116" cy="5113420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accent2">
                    <a:lumMod val="20000"/>
                    <a:lumOff val="80000"/>
                    <a:alpha val="60000"/>
                  </a:schemeClr>
                </a:solidFill>
              </a:rPr>
              <a:t>Standard:</a:t>
            </a:r>
            <a:r>
              <a:rPr lang="en-US" dirty="0">
                <a:solidFill>
                  <a:schemeClr val="accent2">
                    <a:lumMod val="20000"/>
                    <a:lumOff val="80000"/>
                    <a:alpha val="60000"/>
                  </a:schemeClr>
                </a:solidFill>
              </a:rPr>
              <a:t> A fixed amount of deductions that lowers your taxable income. </a:t>
            </a:r>
          </a:p>
          <a:p>
            <a:r>
              <a:rPr lang="en-US" b="1" u="sng" dirty="0">
                <a:solidFill>
                  <a:schemeClr val="accent4">
                    <a:lumMod val="60000"/>
                    <a:lumOff val="40000"/>
                    <a:alpha val="60000"/>
                  </a:schemeClr>
                </a:solidFill>
              </a:rPr>
              <a:t>Itemized:</a:t>
            </a:r>
            <a:r>
              <a:rPr lang="en-US" dirty="0">
                <a:solidFill>
                  <a:schemeClr val="accent4">
                    <a:lumMod val="60000"/>
                    <a:lumOff val="40000"/>
                    <a:alpha val="60000"/>
                  </a:schemeClr>
                </a:solidFill>
              </a:rPr>
              <a:t> Deductions that are made up of a list of eligible expenses</a:t>
            </a:r>
            <a:endParaRPr lang="en-US" b="1" u="sng" dirty="0">
              <a:solidFill>
                <a:schemeClr val="accent4">
                  <a:lumMod val="60000"/>
                  <a:lumOff val="40000"/>
                  <a:alpha val="6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8EEA2E-C746-44BA-82DB-0FD87396C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905" y="1058780"/>
            <a:ext cx="5137484" cy="51134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FEB777-1382-4885-8EAA-343F47C1E3B1}"/>
              </a:ext>
            </a:extLst>
          </p:cNvPr>
          <p:cNvSpPr txBox="1"/>
          <p:nvPr/>
        </p:nvSpPr>
        <p:spPr>
          <a:xfrm>
            <a:off x="8686800" y="1188370"/>
            <a:ext cx="32461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Deductible</a:t>
            </a:r>
            <a:r>
              <a:rPr lang="en-US" sz="2200" dirty="0"/>
              <a:t>:</a:t>
            </a:r>
          </a:p>
          <a:p>
            <a:r>
              <a:rPr lang="en-US" sz="2200" dirty="0"/>
              <a:t>-Home interest $12,000</a:t>
            </a:r>
          </a:p>
          <a:p>
            <a:r>
              <a:rPr lang="en-US" sz="2200" dirty="0"/>
              <a:t>-Real estate tax $2,500</a:t>
            </a:r>
          </a:p>
          <a:p>
            <a:r>
              <a:rPr lang="en-US" sz="2200" dirty="0"/>
              <a:t>-Charitable contributions $1,800</a:t>
            </a:r>
          </a:p>
          <a:p>
            <a:endParaRPr lang="en-US" sz="2200" dirty="0"/>
          </a:p>
          <a:p>
            <a:r>
              <a:rPr lang="en-US" sz="2200" dirty="0">
                <a:solidFill>
                  <a:srgbClr val="CC3300"/>
                </a:solidFill>
              </a:rPr>
              <a:t>Non-Deductible</a:t>
            </a:r>
            <a:r>
              <a:rPr lang="en-US" sz="2200" dirty="0"/>
              <a:t>:</a:t>
            </a:r>
          </a:p>
          <a:p>
            <a:r>
              <a:rPr lang="en-US" sz="2200" dirty="0"/>
              <a:t>-Medical expenses (due to higher AGI than threshold)</a:t>
            </a:r>
          </a:p>
          <a:p>
            <a:r>
              <a:rPr lang="en-US" sz="2200" dirty="0"/>
              <a:t>-Moving expenses</a:t>
            </a:r>
          </a:p>
          <a:p>
            <a:r>
              <a:rPr lang="en-US" sz="2200" dirty="0"/>
              <a:t>-Student Loan Interest</a:t>
            </a:r>
          </a:p>
          <a:p>
            <a:r>
              <a:rPr lang="en-US" sz="2200" dirty="0"/>
              <a:t>-Personal credit card interest</a:t>
            </a:r>
          </a:p>
          <a:p>
            <a:r>
              <a:rPr lang="en-US" sz="2200" dirty="0"/>
              <a:t>-Union dues</a:t>
            </a:r>
          </a:p>
          <a:p>
            <a:r>
              <a:rPr lang="en-US" sz="2200" dirty="0"/>
              <a:t>-Tax preparation fees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17DFB21-ADEA-4652-AEF4-CCC1F46FA0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630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35820">
        <p15:prstTrans prst="curtains"/>
      </p:transition>
    </mc:Choice>
    <mc:Fallback>
      <p:transition spd="slow" advTm="358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085B3-E01C-4F3C-9DF3-49501ACB9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1040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94A173-9B01-4435-85A7-E9A3234CED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8" y="1215275"/>
            <a:ext cx="5257299" cy="482441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4504AF-7628-4C5E-8CEE-2BD14030B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838" y="1215275"/>
            <a:ext cx="5516862" cy="4824412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769A445-8D0E-4557-8AE4-EF6A4982A3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252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14223">
        <p15:prstTrans prst="wind"/>
      </p:transition>
    </mc:Choice>
    <mc:Fallback>
      <p:transition spd="slow" advTm="142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3E142-C33D-4993-8D02-9A4461F24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1040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893EC-591F-4A41-ABD4-F61DC8DA5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935" y="1739552"/>
            <a:ext cx="11090274" cy="39796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1) First Step: figure out your adjusted gross income (AGI)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[Gross income – Deductions] $185,300 - $24,400 = </a:t>
            </a:r>
            <a:r>
              <a:rPr lang="en-US" b="1" dirty="0">
                <a:solidFill>
                  <a:schemeClr val="accent1">
                    <a:alpha val="60000"/>
                  </a:schemeClr>
                </a:solidFill>
              </a:rPr>
              <a:t>$160,900 = Taxable Income.</a:t>
            </a:r>
          </a:p>
          <a:p>
            <a:pPr marL="0" indent="0">
              <a:buNone/>
            </a:pPr>
            <a:r>
              <a:rPr lang="en-US" dirty="0"/>
              <a:t>2) Second Step:  apply the tax rate ( provided by the IRS) to your taxable income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([$160,900 - $78,950] x22%)+ $9,086= </a:t>
            </a:r>
            <a:r>
              <a:rPr lang="en-US" b="1" dirty="0">
                <a:solidFill>
                  <a:schemeClr val="accent2">
                    <a:alpha val="60000"/>
                  </a:schemeClr>
                </a:solidFill>
              </a:rPr>
              <a:t>$27,115 = Tax Liability for the year (what you owe).</a:t>
            </a:r>
          </a:p>
          <a:p>
            <a:pPr marL="0" indent="0">
              <a:buNone/>
            </a:pPr>
            <a:r>
              <a:rPr lang="en-US" dirty="0"/>
              <a:t>3) Third Step:  fill out any other information like credits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You do not qualify for any credits</a:t>
            </a:r>
          </a:p>
          <a:p>
            <a:pPr marL="0" indent="0">
              <a:buNone/>
            </a:pPr>
            <a:r>
              <a:rPr lang="en-US" dirty="0"/>
              <a:t>4) Last Step; Identify if you owe taxes, or earn a return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303E954-6CD6-41D2-A8DE-17A7B010D9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095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8655">
        <p159:morph option="byObject"/>
      </p:transition>
    </mc:Choice>
    <mc:Fallback>
      <p:transition spd="slow" advTm="486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7E893-A9D5-48C1-B259-E0EA2ADE5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810293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FEDB9-CFF7-4B9C-8374-104EBFC0C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359569"/>
            <a:ext cx="11090274" cy="4733256"/>
          </a:xfrm>
        </p:spPr>
        <p:txBody>
          <a:bodyPr>
            <a:normAutofit fontScale="92500" lnSpcReduction="10000"/>
          </a:bodyPr>
          <a:lstStyle/>
          <a:p>
            <a:pPr marL="360045" marR="0" indent="-360045" algn="just">
              <a:lnSpc>
                <a:spcPct val="20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Fuscaldo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D. (2020, February 19). Tax Deductions for Vacation Homes. Retrieved August 22, 2020, from https://www.houselogic.com/finances-taxes/taxes/tax-deductions-vacation-homes/</a:t>
            </a:r>
          </a:p>
          <a:p>
            <a:pPr marL="360045" marR="0" indent="-360045" algn="just">
              <a:lnSpc>
                <a:spcPct val="20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Kathy Pickering Chief Tax Officer (2020, July 09). Tax Cuts &amp; Jobs Act (TCJA): H&amp;R Block. Retrieved August 21, 2020, from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https://www.hrblock.com/tax-center/irs/tax-reform/tax-cuts-and-jobs-act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45" marR="0" indent="-360045" algn="just">
              <a:lnSpc>
                <a:spcPct val="200000"/>
              </a:lnSpc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Kennon, J. (2019, July 15). Get to Know the Two Big Categories of Municipal Bonds. Retrieved August 21, 2020, from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/>
              </a:rPr>
              <a:t>https://www.thebalance.com/general-obligation-vs-revenue-municipal-bonds-357926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45" marR="0" indent="-360045" algn="just">
              <a:lnSpc>
                <a:spcPct val="200000"/>
              </a:lnSpc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Spilker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B. C.,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Outslay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E., Ayers, B. C., Barrick, J. A., Robinson, J. R., &amp; Worsham, R. G. (2020). 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McGraw-Hill's taxation of individuals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New York, NY: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Mcgraw-Hill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Education.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AC71765-F799-4179-862A-8756F72A7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3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71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18682">
        <p14:vortex dir="r"/>
      </p:transition>
    </mc:Choice>
    <mc:Fallback>
      <p:transition spd="slow" advTm="186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734</Words>
  <Application>Microsoft Office PowerPoint</Application>
  <PresentationFormat>Widescreen</PresentationFormat>
  <Paragraphs>64</Paragraphs>
  <Slides>9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Courier New</vt:lpstr>
      <vt:lpstr>Gill Sans MT</vt:lpstr>
      <vt:lpstr>Times New Roman</vt:lpstr>
      <vt:lpstr>Walbaum Display</vt:lpstr>
      <vt:lpstr>Wingdings</vt:lpstr>
      <vt:lpstr>3DFloatVTI</vt:lpstr>
      <vt:lpstr>2019 Tax Return Information For Mr. &amp; Mrs. Smith</vt:lpstr>
      <vt:lpstr>Investment opportunities</vt:lpstr>
      <vt:lpstr>Municipal Bonds</vt:lpstr>
      <vt:lpstr>Tax strategies</vt:lpstr>
      <vt:lpstr>Form 1040 and Schedule A</vt:lpstr>
      <vt:lpstr>Itemized Deductions or Standard deduction</vt:lpstr>
      <vt:lpstr>Form 1040 </vt:lpstr>
      <vt:lpstr>1040 (Continued)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2019 Tax Return Information For Mr. &amp; Mrs. Smith</dc:title>
  <dc:creator>Guil Benamor</dc:creator>
  <cp:lastModifiedBy>Guil Benamor</cp:lastModifiedBy>
  <cp:revision>33</cp:revision>
  <dcterms:created xsi:type="dcterms:W3CDTF">2020-08-26T17:53:15Z</dcterms:created>
  <dcterms:modified xsi:type="dcterms:W3CDTF">2020-08-28T19:18:43Z</dcterms:modified>
</cp:coreProperties>
</file>